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 id="2147483700" r:id="rId3"/>
    <p:sldMasterId id="2147483683" r:id="rId4"/>
    <p:sldMasterId id="2147483715" r:id="rId5"/>
  </p:sldMasterIdLst>
  <p:notesMasterIdLst>
    <p:notesMasterId r:id="rId14"/>
  </p:notesMasterIdLst>
  <p:sldIdLst>
    <p:sldId id="281" r:id="rId6"/>
    <p:sldId id="299" r:id="rId7"/>
    <p:sldId id="301" r:id="rId8"/>
    <p:sldId id="300" r:id="rId9"/>
    <p:sldId id="302" r:id="rId10"/>
    <p:sldId id="303" r:id="rId11"/>
    <p:sldId id="304" r:id="rId12"/>
    <p:sldId id="268" r:id="rId1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1"/>
          </p14:sldIdLst>
        </p14:section>
        <p14:section name="章节页" id="{FD05EE94-C931-8C4B-83A2-004B32AA1207}">
          <p14:sldIdLst>
            <p14:sldId id="299"/>
            <p14:sldId id="301"/>
            <p14:sldId id="300"/>
            <p14:sldId id="302"/>
            <p14:sldId id="303"/>
            <p14:sldId id="304"/>
          </p14:sldIdLst>
        </p14:section>
        <p14:section name="结束页" id="{3F9D54A7-3BE2-2540-BB4C-DFE5509085F3}">
          <p14:sldIdLst>
            <p14:sldId id="268"/>
          </p14:sldIdLst>
        </p14:section>
      </p14:sectionLst>
    </p:ext>
    <p:ext uri="{EFAFB233-063F-42B5-8137-9DF3F51BA10A}">
      <p15:sldGuideLst xmlns:p15="http://schemas.microsoft.com/office/powerpoint/2012/main">
        <p15:guide id="4" orient="horz" pos="411" userDrawn="1">
          <p15:clr>
            <a:srgbClr val="A4A3A4"/>
          </p15:clr>
        </p15:guide>
        <p15:guide id="5" pos="2880">
          <p15:clr>
            <a:srgbClr val="A4A3A4"/>
          </p15:clr>
        </p15:guide>
        <p15:guide id="6" orient="horz" pos="1620" userDrawn="1">
          <p15:clr>
            <a:srgbClr val="A4A3A4"/>
          </p15:clr>
        </p15:guide>
        <p15:guide id="7" orient="horz" pos="622" userDrawn="1">
          <p15:clr>
            <a:srgbClr val="A4A3A4"/>
          </p15:clr>
        </p15:guide>
        <p15:guide id="8" orient="horz" pos="2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EF"/>
    <a:srgbClr val="1D1D1B"/>
    <a:srgbClr val="EA002F"/>
    <a:srgbClr val="929292"/>
    <a:srgbClr val="000000"/>
    <a:srgbClr val="AE0D35"/>
    <a:srgbClr val="EB0028"/>
    <a:srgbClr val="EA0029"/>
    <a:srgbClr val="EBEBEB"/>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91392" autoAdjust="0"/>
  </p:normalViewPr>
  <p:slideViewPr>
    <p:cSldViewPr snapToGrid="0" snapToObjects="1">
      <p:cViewPr varScale="1">
        <p:scale>
          <a:sx n="135" d="100"/>
          <a:sy n="135" d="100"/>
        </p:scale>
        <p:origin x="492" y="120"/>
      </p:cViewPr>
      <p:guideLst>
        <p:guide orient="horz" pos="411"/>
        <p:guide pos="2880"/>
        <p:guide orient="horz" pos="1620"/>
        <p:guide orient="horz" pos="622"/>
        <p:guide orient="horz" pos="2845"/>
      </p:guideLst>
    </p:cSldViewPr>
  </p:slideViewPr>
  <p:outlineViewPr>
    <p:cViewPr>
      <p:scale>
        <a:sx n="33" d="100"/>
        <a:sy n="33" d="100"/>
      </p:scale>
      <p:origin x="0" y="-320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3137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在如下几个方面具有较大的优势：</a:t>
            </a:r>
          </a:p>
          <a:p>
            <a:pPr latinLnBrk="1"/>
            <a:r>
              <a:rPr lang="zh-CN" altLang="en-US" sz="1200" b="0" i="0" kern="1200" dirty="0" smtClean="0">
                <a:solidFill>
                  <a:schemeClr val="tx1"/>
                </a:solidFill>
                <a:effectLst/>
                <a:latin typeface="+mn-lt"/>
                <a:ea typeface="+mn-ea"/>
                <a:cs typeface="+mn-cs"/>
              </a:rPr>
              <a:t>更快速的交付和部署</a:t>
            </a:r>
          </a:p>
          <a:p>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在整个开发周期都可以完美的辅助你实现快速交付。</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允许开发者在装有应用和服务本地容器做开发。可以直接集成到可持续开发流程中。</a:t>
            </a:r>
          </a:p>
          <a:p>
            <a:r>
              <a:rPr lang="zh-CN" altLang="en-US" sz="1200" b="0" i="0" kern="1200" dirty="0" smtClean="0">
                <a:solidFill>
                  <a:schemeClr val="tx1"/>
                </a:solidFill>
                <a:effectLst/>
                <a:latin typeface="+mn-lt"/>
                <a:ea typeface="+mn-ea"/>
                <a:cs typeface="+mn-cs"/>
              </a:rPr>
              <a:t>例如：开发者可以使用一个标准的镜像来构建一套开发容器，开发完成之后，运维人员可以直接使用这个容器来部署代码。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可以快速创建容器，快速迭代应用程序，并让整个过程全程可见，使团队中的其他成员更容易理解应用程序是如何创建和工作的。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容器很轻很快！容器的启动时间是秒级的，大量地节约开发、测试、部署的时间。</a:t>
            </a:r>
          </a:p>
          <a:p>
            <a:pPr latinLnBrk="1"/>
            <a:r>
              <a:rPr lang="zh-CN" altLang="en-US" sz="1200" b="0" i="0" kern="1200" dirty="0" smtClean="0">
                <a:solidFill>
                  <a:schemeClr val="tx1"/>
                </a:solidFill>
                <a:effectLst/>
                <a:latin typeface="+mn-lt"/>
                <a:ea typeface="+mn-ea"/>
                <a:cs typeface="+mn-cs"/>
              </a:rPr>
              <a:t>高效的部署和扩容</a:t>
            </a:r>
          </a:p>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容器几乎可以在任意的平台上运行，包括物理机、虚拟机、公有云、私有云、个人电脑、服务器等。 这种兼容性可以让用户把一个应用程序从一个平台直接迁移到另外一个。</a:t>
            </a:r>
          </a:p>
          <a:p>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的兼容性和轻量特性可以很轻松的实现负载的动态管理。你可以快速扩容或方便的下线的你的应用和服务，这种速度趋近实时。</a:t>
            </a:r>
          </a:p>
          <a:p>
            <a:pPr latinLnBrk="1"/>
            <a:r>
              <a:rPr lang="zh-CN" altLang="en-US" sz="1200" b="0" i="0" kern="1200" dirty="0" smtClean="0">
                <a:solidFill>
                  <a:schemeClr val="tx1"/>
                </a:solidFill>
                <a:effectLst/>
                <a:latin typeface="+mn-lt"/>
                <a:ea typeface="+mn-ea"/>
                <a:cs typeface="+mn-cs"/>
              </a:rPr>
              <a:t>更高的资源利用率</a:t>
            </a:r>
          </a:p>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对系统资源的利用率很高，一台主机上可以同时运行数千个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容器。容器除了运行其中应用外，基本不消耗额外的系统资源，使得应用的性能很高，同时系统的开销尽量小。传统虚拟机方式运行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个不同的应用就要起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个虚拟机，而</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只需要启动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个隔离的应用即可。</a:t>
            </a:r>
          </a:p>
          <a:p>
            <a:pPr latinLnBrk="1"/>
            <a:r>
              <a:rPr lang="zh-CN" altLang="en-US" sz="1200" b="0" i="0" kern="1200" dirty="0" smtClean="0">
                <a:solidFill>
                  <a:schemeClr val="tx1"/>
                </a:solidFill>
                <a:effectLst/>
                <a:latin typeface="+mn-lt"/>
                <a:ea typeface="+mn-ea"/>
                <a:cs typeface="+mn-cs"/>
              </a:rPr>
              <a:t>更简单的管理</a:t>
            </a:r>
          </a:p>
          <a:p>
            <a:r>
              <a:rPr lang="zh-CN" altLang="en-US" sz="1200" b="0" i="0" kern="1200" dirty="0" smtClean="0">
                <a:solidFill>
                  <a:schemeClr val="tx1"/>
                </a:solidFill>
                <a:effectLst/>
                <a:latin typeface="+mn-lt"/>
                <a:ea typeface="+mn-ea"/>
                <a:cs typeface="+mn-cs"/>
              </a:rPr>
              <a:t>使用 </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，只需要小小的修改，就可以替代以往大量的更新工作。所有的修改都以增量的方式被分发和更新，从而实现自动化并且高效的管理。</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73347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2151864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277903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LXC</a:t>
            </a:r>
            <a:r>
              <a:rPr lang="zh-CN" altLang="en-US" sz="1200" kern="1200" dirty="0" smtClean="0">
                <a:solidFill>
                  <a:schemeClr val="tx1"/>
                </a:solidFill>
                <a:effectLst/>
                <a:latin typeface="+mn-lt"/>
                <a:ea typeface="+mn-ea"/>
                <a:cs typeface="+mn-cs"/>
              </a:rPr>
              <a:t>旨在提供一个共享</a:t>
            </a:r>
            <a:r>
              <a:rPr lang="en-US" altLang="zh-CN" sz="1200" kern="1200" dirty="0" smtClean="0">
                <a:solidFill>
                  <a:schemeClr val="tx1"/>
                </a:solidFill>
                <a:effectLst/>
                <a:latin typeface="+mn-lt"/>
                <a:ea typeface="+mn-ea"/>
                <a:cs typeface="+mn-cs"/>
              </a:rPr>
              <a:t>kernel</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OS</a:t>
            </a:r>
            <a:r>
              <a:rPr lang="zh-CN" altLang="en-US" sz="1200" kern="1200" dirty="0" smtClean="0">
                <a:solidFill>
                  <a:schemeClr val="tx1"/>
                </a:solidFill>
                <a:effectLst/>
                <a:latin typeface="+mn-lt"/>
                <a:ea typeface="+mn-ea"/>
                <a:cs typeface="+mn-cs"/>
              </a:rPr>
              <a:t>级虚拟化方法，在执行时不用重复加载</a:t>
            </a:r>
            <a:r>
              <a:rPr lang="en-US" altLang="zh-CN" sz="1200" kern="1200" dirty="0" smtClean="0">
                <a:solidFill>
                  <a:schemeClr val="tx1"/>
                </a:solidFill>
                <a:effectLst/>
                <a:latin typeface="+mn-lt"/>
                <a:ea typeface="+mn-ea"/>
                <a:cs typeface="+mn-cs"/>
              </a:rPr>
              <a:t>Kernel</a:t>
            </a:r>
            <a:r>
              <a:rPr lang="zh-CN" altLang="en-US" sz="1200" kern="1200" dirty="0" smtClean="0">
                <a:solidFill>
                  <a:schemeClr val="tx1"/>
                </a:solidFill>
                <a:effectLst/>
                <a:latin typeface="+mn-lt"/>
                <a:ea typeface="+mn-ea"/>
                <a:cs typeface="+mn-cs"/>
              </a:rPr>
              <a:t>，且</a:t>
            </a:r>
            <a:r>
              <a:rPr lang="en-US" altLang="zh-CN" sz="1200" kern="1200" dirty="0" smtClean="0">
                <a:solidFill>
                  <a:schemeClr val="tx1"/>
                </a:solidFill>
                <a:effectLst/>
                <a:latin typeface="+mn-lt"/>
                <a:ea typeface="+mn-ea"/>
                <a:cs typeface="+mn-cs"/>
              </a:rPr>
              <a:t>container</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Kernel</a:t>
            </a:r>
            <a:r>
              <a:rPr lang="zh-CN" altLang="en-US"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host</a:t>
            </a:r>
            <a:r>
              <a:rPr lang="zh-CN" altLang="en-US" sz="1200" kern="1200" dirty="0" smtClean="0">
                <a:solidFill>
                  <a:schemeClr val="tx1"/>
                </a:solidFill>
                <a:effectLst/>
                <a:latin typeface="+mn-lt"/>
                <a:ea typeface="+mn-ea"/>
                <a:cs typeface="+mn-cs"/>
              </a:rPr>
              <a:t>共享，因此可以大大加快</a:t>
            </a:r>
            <a:r>
              <a:rPr lang="en-US" altLang="zh-CN" sz="1200" kern="1200" dirty="0" smtClean="0">
                <a:solidFill>
                  <a:schemeClr val="tx1"/>
                </a:solidFill>
                <a:effectLst/>
                <a:latin typeface="+mn-lt"/>
                <a:ea typeface="+mn-ea"/>
                <a:cs typeface="+mn-cs"/>
              </a:rPr>
              <a:t>container</a:t>
            </a:r>
            <a:r>
              <a:rPr lang="zh-CN" altLang="en-US" sz="1200" kern="1200" dirty="0" smtClean="0">
                <a:solidFill>
                  <a:schemeClr val="tx1"/>
                </a:solidFill>
                <a:effectLst/>
                <a:latin typeface="+mn-lt"/>
                <a:ea typeface="+mn-ea"/>
                <a:cs typeface="+mn-cs"/>
              </a:rPr>
              <a:t>的启动过程，并显著减少内存消耗，</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容器在提供隔离的同时，还通过共享这些资源节省开销，者意味着容器比真正的虚拟化的开销要小得多。在实际测试中，基于</a:t>
            </a:r>
            <a:r>
              <a:rPr lang="en-US" altLang="zh-CN" sz="1200" kern="1200" dirty="0" smtClean="0">
                <a:solidFill>
                  <a:schemeClr val="tx1"/>
                </a:solidFill>
                <a:effectLst/>
                <a:latin typeface="+mn-lt"/>
                <a:ea typeface="+mn-ea"/>
                <a:cs typeface="+mn-cs"/>
              </a:rPr>
              <a:t>LXC</a:t>
            </a:r>
            <a:r>
              <a:rPr lang="zh-CN" altLang="en-US" sz="1200" kern="1200" dirty="0" smtClean="0">
                <a:solidFill>
                  <a:schemeClr val="tx1"/>
                </a:solidFill>
                <a:effectLst/>
                <a:latin typeface="+mn-lt"/>
                <a:ea typeface="+mn-ea"/>
                <a:cs typeface="+mn-cs"/>
              </a:rPr>
              <a:t>的虚拟化方法的</a:t>
            </a:r>
            <a:r>
              <a:rPr lang="en-US" altLang="zh-CN" sz="1200" kern="1200" dirty="0" smtClean="0">
                <a:solidFill>
                  <a:schemeClr val="tx1"/>
                </a:solidFill>
                <a:effectLst/>
                <a:latin typeface="+mn-lt"/>
                <a:ea typeface="+mn-ea"/>
                <a:cs typeface="+mn-cs"/>
              </a:rPr>
              <a:t>IO</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性能几乎接近</a:t>
            </a:r>
            <a:r>
              <a:rPr lang="en-US" altLang="zh-CN" sz="1200" kern="1200" dirty="0" err="1" smtClean="0">
                <a:solidFill>
                  <a:schemeClr val="tx1"/>
                </a:solidFill>
                <a:effectLst/>
                <a:latin typeface="+mn-lt"/>
                <a:ea typeface="+mn-ea"/>
                <a:cs typeface="+mn-cs"/>
              </a:rPr>
              <a:t>baremetal</a:t>
            </a:r>
            <a:r>
              <a:rPr lang="zh-CN" altLang="en-US" sz="1200" kern="1200" dirty="0" smtClean="0">
                <a:solidFill>
                  <a:schemeClr val="tx1"/>
                </a:solidFill>
                <a:effectLst/>
                <a:latin typeface="+mn-lt"/>
                <a:ea typeface="+mn-ea"/>
                <a:cs typeface="+mn-cs"/>
              </a:rPr>
              <a:t>的性能。 虽然容器所使用的这种类型的隔离总的来说非常强大，然而是不是像运行在</a:t>
            </a:r>
            <a:r>
              <a:rPr lang="en-US" altLang="zh-CN" sz="1200" kern="1200" dirty="0" smtClean="0">
                <a:solidFill>
                  <a:schemeClr val="tx1"/>
                </a:solidFill>
                <a:effectLst/>
                <a:latin typeface="+mn-lt"/>
                <a:ea typeface="+mn-ea"/>
                <a:cs typeface="+mn-cs"/>
              </a:rPr>
              <a:t>hypervisor</a:t>
            </a:r>
            <a:r>
              <a:rPr lang="zh-CN" altLang="en-US" sz="1200" kern="1200" dirty="0" smtClean="0">
                <a:solidFill>
                  <a:schemeClr val="tx1"/>
                </a:solidFill>
                <a:effectLst/>
                <a:latin typeface="+mn-lt"/>
                <a:ea typeface="+mn-ea"/>
                <a:cs typeface="+mn-cs"/>
              </a:rPr>
              <a:t>上的虚拟机那么强壮仍具有争议性。如果内核停止，那么所有的容器就会停止运行</a:t>
            </a:r>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26167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54A70F78-6AC5-F84C-9CF3-8E56BBB3A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7" y="-20538"/>
            <a:ext cx="9161582" cy="4084538"/>
          </a:xfrm>
          <a:prstGeom prst="rect">
            <a:avLst/>
          </a:prstGeom>
        </p:spPr>
      </p:pic>
      <p:sp>
        <p:nvSpPr>
          <p:cNvPr id="2" name="Title 1"/>
          <p:cNvSpPr>
            <a:spLocks noGrp="1"/>
          </p:cNvSpPr>
          <p:nvPr>
            <p:ph type="ctrTitle" hasCustomPrompt="1"/>
          </p:nvPr>
        </p:nvSpPr>
        <p:spPr>
          <a:xfrm>
            <a:off x="586501" y="623388"/>
            <a:ext cx="4917935" cy="517691"/>
          </a:xfrm>
          <a:prstGeom prst="rect">
            <a:avLst/>
          </a:prstGeom>
        </p:spPr>
        <p:txBody>
          <a:bodyPr anchor="t">
            <a:normAutofit/>
          </a:bodyPr>
          <a:lstStyle>
            <a:lvl1pPr algn="l">
              <a:defRPr sz="2400" b="0" i="0">
                <a:solidFill>
                  <a:srgbClr val="000000"/>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3" name="Subtitle 2"/>
          <p:cNvSpPr>
            <a:spLocks noGrp="1"/>
          </p:cNvSpPr>
          <p:nvPr>
            <p:ph type="subTitle" idx="1" hasCustomPrompt="1"/>
          </p:nvPr>
        </p:nvSpPr>
        <p:spPr>
          <a:xfrm>
            <a:off x="579518" y="1413039"/>
            <a:ext cx="1594527" cy="883707"/>
          </a:xfrm>
          <a:prstGeom prst="rect">
            <a:avLst/>
          </a:prstGeom>
        </p:spPr>
        <p:txBody>
          <a:bodyPr>
            <a:normAutofit/>
          </a:bodyPr>
          <a:lstStyle>
            <a:lvl1pPr marL="0" indent="0" algn="l">
              <a:lnSpc>
                <a:spcPts val="1520"/>
              </a:lnSpc>
              <a:buNone/>
              <a:defRPr sz="1100" b="0" i="0" baseline="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endParaRPr lang="en-US" dirty="0"/>
          </a:p>
        </p:txBody>
      </p:sp>
      <p:sp>
        <p:nvSpPr>
          <p:cNvPr id="8" name="Content Placeholder 3">
            <a:extLst>
              <a:ext uri="{FF2B5EF4-FFF2-40B4-BE49-F238E27FC236}">
                <a16:creationId xmlns="" xmlns:a16="http://schemas.microsoft.com/office/drawing/2014/main" id="{2260597F-C131-2740-956D-F3824A53758E}"/>
              </a:ext>
            </a:extLst>
          </p:cNvPr>
          <p:cNvSpPr>
            <a:spLocks noGrp="1"/>
          </p:cNvSpPr>
          <p:nvPr>
            <p:ph sz="half" idx="13"/>
          </p:nvPr>
        </p:nvSpPr>
        <p:spPr>
          <a:xfrm>
            <a:off x="1493727" y="4660772"/>
            <a:ext cx="1361767" cy="181849"/>
          </a:xfrm>
          <a:prstGeom prst="rect">
            <a:avLst/>
          </a:prstGeom>
        </p:spPr>
        <p:txBody>
          <a:bodyPr>
            <a:noAutofit/>
          </a:bodyPr>
          <a:lstStyle>
            <a:lvl1pPr marL="0" indent="0" algn="l">
              <a:buNone/>
              <a:defRPr sz="750" baseline="0">
                <a:solidFill>
                  <a:srgbClr val="000000"/>
                </a:solidFill>
                <a:latin typeface="+mn-lt"/>
                <a:cs typeface="Arial" panose="020B0604020202020204" pitchFamily="34" charset="0"/>
              </a:defRPr>
            </a:lvl1pPr>
          </a:lstStyle>
          <a:p>
            <a:pPr lvl="0"/>
            <a:r>
              <a:rPr lang="en-US" dirty="0"/>
              <a:t>Edit Master text styles</a:t>
            </a:r>
          </a:p>
        </p:txBody>
      </p:sp>
      <p:pic>
        <p:nvPicPr>
          <p:cNvPr id="10" name="Picture 9">
            <a:extLst>
              <a:ext uri="{FF2B5EF4-FFF2-40B4-BE49-F238E27FC236}">
                <a16:creationId xmlns="" xmlns:a16="http://schemas.microsoft.com/office/drawing/2014/main" id="{13AF331D-3903-B946-BB2A-32E9EB41B8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7633" y="1927602"/>
            <a:ext cx="508000" cy="508000"/>
          </a:xfrm>
          <a:prstGeom prst="rect">
            <a:avLst/>
          </a:prstGeom>
        </p:spPr>
      </p:pic>
      <p:pic>
        <p:nvPicPr>
          <p:cNvPr id="11" name="Picture 6">
            <a:extLst>
              <a:ext uri="{FF2B5EF4-FFF2-40B4-BE49-F238E27FC236}">
                <a16:creationId xmlns="" xmlns:a16="http://schemas.microsoft.com/office/drawing/2014/main" id="{14D9EB88-525C-8F4F-891B-6BC2448A8A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00441" y="4471363"/>
            <a:ext cx="1692350" cy="362646"/>
          </a:xfrm>
          <a:prstGeom prst="rect">
            <a:avLst/>
          </a:prstGeom>
        </p:spPr>
      </p:pic>
    </p:spTree>
    <p:extLst>
      <p:ext uri="{BB962C8B-B14F-4D97-AF65-F5344CB8AC3E}">
        <p14:creationId xmlns:p14="http://schemas.microsoft.com/office/powerpoint/2010/main" val="4191975254"/>
      </p:ext>
    </p:extLst>
  </p:cSld>
  <p:clrMapOvr>
    <a:masterClrMapping/>
  </p:clrMapOvr>
  <p:extLst mod="1">
    <p:ext uri="{DCECCB84-F9BA-43D5-87BE-67443E8EF086}">
      <p15:sldGuideLst xmlns:p15="http://schemas.microsoft.com/office/powerpoint/2012/main">
        <p15:guide id="5" orient="horz" pos="25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40867111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6BF6F32-7521-8347-8A87-DF398754F7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55" r="190" b="1"/>
          <a:stretch/>
        </p:blipFill>
        <p:spPr>
          <a:xfrm>
            <a:off x="0" y="0"/>
            <a:ext cx="9144000" cy="5143500"/>
          </a:xfrm>
          <a:prstGeom prst="rect">
            <a:avLst/>
          </a:prstGeom>
        </p:spPr>
      </p:pic>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0" y="1872418"/>
            <a:ext cx="9144000" cy="1684980"/>
          </a:xfrm>
          <a:prstGeom prst="rect">
            <a:avLst/>
          </a:prstGeom>
        </p:spPr>
        <p:txBody>
          <a:bodyPr anchor="t">
            <a:normAutofit/>
          </a:bodyPr>
          <a:lstStyle>
            <a:lvl1pPr marL="0" indent="0" algn="ctr">
              <a:lnSpc>
                <a:spcPts val="2440"/>
              </a:lnSpc>
              <a:spcBef>
                <a:spcPts val="0"/>
              </a:spcBef>
              <a:buNone/>
              <a:defRPr sz="1600" b="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Tree>
    <p:extLst>
      <p:ext uri="{BB962C8B-B14F-4D97-AF65-F5344CB8AC3E}">
        <p14:creationId xmlns:p14="http://schemas.microsoft.com/office/powerpoint/2010/main" val="3626654811"/>
      </p:ext>
    </p:extLst>
  </p:cSld>
  <p:clrMapOvr>
    <a:masterClrMapping/>
  </p:clrMapOvr>
  <p:extLst mod="1">
    <p:ext uri="{DCECCB84-F9BA-43D5-87BE-67443E8EF086}">
      <p15:sldGuideLst xmlns:p15="http://schemas.microsoft.com/office/powerpoint/2012/main">
        <p15:guide id="1" orient="horz" pos="3102">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FFF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67330E9-84D6-D848-ABB8-94CDC46F34DF}"/>
              </a:ext>
            </a:extLst>
          </p:cNvPr>
          <p:cNvSpPr>
            <a:spLocks noGrp="1"/>
          </p:cNvSpPr>
          <p:nvPr>
            <p:ph type="subTitle" idx="1" hasCustomPrompt="1"/>
          </p:nvPr>
        </p:nvSpPr>
        <p:spPr>
          <a:xfrm>
            <a:off x="5980025" y="1234270"/>
            <a:ext cx="2601440" cy="796240"/>
          </a:xfrm>
          <a:prstGeom prst="rect">
            <a:avLst/>
          </a:prstGeom>
        </p:spPr>
        <p:txBody>
          <a:bodyPr lIns="0" tIns="0" rIns="0" bIns="0" anchor="t">
            <a:normAutofit/>
          </a:bodyPr>
          <a:lstStyle>
            <a:lvl1pPr marL="0" indent="0" algn="l">
              <a:lnSpc>
                <a:spcPts val="1140"/>
              </a:lnSpc>
              <a:buNone/>
              <a:defRPr sz="950" baseline="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en-US" dirty="0"/>
          </a:p>
        </p:txBody>
      </p:sp>
      <p:sp>
        <p:nvSpPr>
          <p:cNvPr id="2" name="Title 1">
            <a:extLst>
              <a:ext uri="{FF2B5EF4-FFF2-40B4-BE49-F238E27FC236}">
                <a16:creationId xmlns="" xmlns:a16="http://schemas.microsoft.com/office/drawing/2014/main" id="{24A0A50F-B725-9F42-BF01-E5ABB7F93BB0}"/>
              </a:ext>
            </a:extLst>
          </p:cNvPr>
          <p:cNvSpPr>
            <a:spLocks noGrp="1"/>
          </p:cNvSpPr>
          <p:nvPr>
            <p:ph type="ctrTitle" hasCustomPrompt="1"/>
          </p:nvPr>
        </p:nvSpPr>
        <p:spPr>
          <a:xfrm>
            <a:off x="457022" y="1104878"/>
            <a:ext cx="2928816" cy="1790700"/>
          </a:xfrm>
          <a:prstGeom prst="rect">
            <a:avLst/>
          </a:prstGeom>
        </p:spPr>
        <p:txBody>
          <a:bodyPr anchor="t">
            <a:normAutofit/>
          </a:bodyPr>
          <a:lstStyle>
            <a:lvl1pPr algn="l">
              <a:defRPr sz="3800" b="0"/>
            </a:lvl1pPr>
          </a:lstStyle>
          <a:p>
            <a:r>
              <a:rPr lang="zh-CN" altLang="en-US" dirty="0"/>
              <a:t>单击此处添加标题</a:t>
            </a:r>
            <a:endParaRPr lang="en-US" dirty="0"/>
          </a:p>
        </p:txBody>
      </p:sp>
      <p:sp>
        <p:nvSpPr>
          <p:cNvPr id="6" name="Text Placeholder 5">
            <a:extLst>
              <a:ext uri="{FF2B5EF4-FFF2-40B4-BE49-F238E27FC236}">
                <a16:creationId xmlns="" xmlns:a16="http://schemas.microsoft.com/office/drawing/2014/main" id="{2A5F59A2-C058-FD49-9931-38DA01565311}"/>
              </a:ext>
            </a:extLst>
          </p:cNvPr>
          <p:cNvSpPr>
            <a:spLocks noGrp="1"/>
          </p:cNvSpPr>
          <p:nvPr>
            <p:ph type="body" sz="quarter" idx="10" hasCustomPrompt="1"/>
          </p:nvPr>
        </p:nvSpPr>
        <p:spPr>
          <a:xfrm>
            <a:off x="5984721" y="2104604"/>
            <a:ext cx="2599254" cy="1668079"/>
          </a:xfrm>
          <a:prstGeom prst="rect">
            <a:avLst/>
          </a:prstGeom>
        </p:spPr>
        <p:txBody>
          <a:bodyPr lIns="0" tIns="0" rIns="0" bIns="0">
            <a:normAutofit/>
          </a:bodyPr>
          <a:lstStyle>
            <a:lvl1pPr>
              <a:lnSpc>
                <a:spcPts val="848"/>
              </a:lnSpc>
              <a:defRPr sz="600" baseline="0">
                <a:solidFill>
                  <a:srgbClr val="000000"/>
                </a:solidFill>
                <a:latin typeface="+mn-lt"/>
                <a:cs typeface="Arial" panose="020B0604020202020204" pitchFamily="34" charset="0"/>
              </a:defRPr>
            </a:lvl1pPr>
            <a:lvl2pPr>
              <a:lnSpc>
                <a:spcPts val="948"/>
              </a:lnSpc>
              <a:defRPr sz="600" baseline="0">
                <a:solidFill>
                  <a:srgbClr val="000000"/>
                </a:solidFill>
                <a:latin typeface="+mn-lt"/>
                <a:cs typeface="Arial" panose="020B0604020202020204" pitchFamily="34" charset="0"/>
              </a:defRPr>
            </a:lvl2pPr>
          </a:lstStyle>
          <a:p>
            <a:pPr lvl="0"/>
            <a:r>
              <a:rPr lang="zh-CN" altLang="en-US" dirty="0"/>
              <a:t>单击此处添加文本</a:t>
            </a:r>
            <a:endParaRPr lang="en-US" dirty="0"/>
          </a:p>
        </p:txBody>
      </p:sp>
    </p:spTree>
    <p:extLst>
      <p:ext uri="{BB962C8B-B14F-4D97-AF65-F5344CB8AC3E}">
        <p14:creationId xmlns:p14="http://schemas.microsoft.com/office/powerpoint/2010/main" val="3664786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
        <p:nvSpPr>
          <p:cNvPr id="2" name="Title 1">
            <a:extLst>
              <a:ext uri="{FF2B5EF4-FFF2-40B4-BE49-F238E27FC236}">
                <a16:creationId xmlns:a16="http://schemas.microsoft.com/office/drawing/2014/main" xmlns=""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0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xmlns=""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9" name="TextBox 8">
            <a:extLst>
              <a:ext uri="{FF2B5EF4-FFF2-40B4-BE49-F238E27FC236}">
                <a16:creationId xmlns:a16="http://schemas.microsoft.com/office/drawing/2014/main" xmlns=""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dirty="0">
                <a:solidFill>
                  <a:srgbClr val="000000"/>
                </a:solidFill>
                <a:latin typeface="Arial" panose="020B0604020202020204" pitchFamily="34" charset="0"/>
                <a:cs typeface="Arial" panose="020B0604020202020204" pitchFamily="34" charset="0"/>
              </a:rPr>
              <a:t>Huawei Confidential</a:t>
            </a:r>
          </a:p>
        </p:txBody>
      </p:sp>
      <p:pic>
        <p:nvPicPr>
          <p:cNvPr id="11" name="Picture 10">
            <a:extLst>
              <a:ext uri="{FF2B5EF4-FFF2-40B4-BE49-F238E27FC236}">
                <a16:creationId xmlns:a16="http://schemas.microsoft.com/office/drawing/2014/main" xmlns="" id="{2126AA77-8FA3-FE48-B15D-4A2B254BD1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662050721"/>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1D1D1B"/>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
        <p:nvSpPr>
          <p:cNvPr id="2"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98604971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8168"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6"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7"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8"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22527144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0"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11"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5"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6"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7"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40785513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ln>
            <a:noFill/>
          </a:ln>
        </p:spPr>
      </p:pic>
      <p:sp>
        <p:nvSpPr>
          <p:cNvPr id="7" name="矩形 6"/>
          <p:cNvSpPr/>
          <p:nvPr userDrawn="1"/>
        </p:nvSpPr>
        <p:spPr>
          <a:xfrm>
            <a:off x="0" y="0"/>
            <a:ext cx="9144000" cy="51435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2479879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30287818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2176105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343672973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8168" y="0"/>
            <a:ext cx="9152168" cy="51435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29268384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2F0B62F9-2908-7544-892A-A2D752AFF65E}"/>
              </a:ext>
            </a:extLst>
          </p:cNvPr>
          <p:cNvSpPr txBox="1"/>
          <p:nvPr userDrawn="1"/>
        </p:nvSpPr>
        <p:spPr>
          <a:xfrm>
            <a:off x="578601" y="4637811"/>
            <a:ext cx="857273" cy="207749"/>
          </a:xfrm>
          <a:prstGeom prst="rect">
            <a:avLst/>
          </a:prstGeom>
          <a:noFill/>
        </p:spPr>
        <p:txBody>
          <a:bodyPr wrap="square" rtlCol="0">
            <a:spAutoFit/>
          </a:bodyPr>
          <a:lstStyle/>
          <a:p>
            <a:r>
              <a:rPr lang="en-US" sz="750" b="1" baseline="0" dirty="0">
                <a:solidFill>
                  <a:srgbClr val="000000"/>
                </a:solidFill>
              </a:rPr>
              <a:t>HUAWEI.COM</a:t>
            </a:r>
          </a:p>
        </p:txBody>
      </p:sp>
    </p:spTree>
    <p:extLst>
      <p:ext uri="{BB962C8B-B14F-4D97-AF65-F5344CB8AC3E}">
        <p14:creationId xmlns:p14="http://schemas.microsoft.com/office/powerpoint/2010/main" val="1647407129"/>
      </p:ext>
    </p:extLst>
  </p:cSld>
  <p:clrMap bg1="lt1" tx1="dk1" bg2="lt2" tx2="dk2" accent1="accent1" accent2="accent2" accent3="accent3" accent4="accent4" accent5="accent5" accent6="accent6" hlink="hlink" folHlink="folHlink"/>
  <p:sldLayoutIdLst>
    <p:sldLayoutId id="2147483692"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422" userDrawn="1">
          <p15:clr>
            <a:srgbClr val="F26B43"/>
          </p15:clr>
        </p15:guide>
        <p15:guide id="4" pos="5329" userDrawn="1">
          <p15:clr>
            <a:srgbClr val="F26B43"/>
          </p15:clr>
        </p15:guide>
        <p15:guide id="5" orient="horz" pos="3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256159"/>
      </p:ext>
    </p:extLst>
  </p:cSld>
  <p:clrMap bg1="lt1" tx1="dk1" bg2="lt2" tx2="dk2" accent1="accent1" accent2="accent2" accent3="accent3" accent4="accent4" accent5="accent5" accent6="accent6" hlink="hlink" folHlink="folHlink"/>
  <p:sldLayoutIdLst>
    <p:sldLayoutId id="2147483702" r:id="rId1"/>
    <p:sldLayoutId id="2147483714" r:id="rId2"/>
    <p:sldLayoutId id="2147483705" r:id="rId3"/>
    <p:sldLayoutId id="2147483713" r:id="rId4"/>
    <p:sldLayoutId id="2147483707" r:id="rId5"/>
    <p:sldLayoutId id="2147483708" r:id="rId6"/>
    <p:sldLayoutId id="2147483710" r:id="rId7"/>
    <p:sldLayoutId id="2147483711" r:id="rId8"/>
    <p:sldLayoutId id="2147483712"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343">
          <p15:clr>
            <a:srgbClr val="F26B43"/>
          </p15:clr>
        </p15:guide>
        <p15:guide id="4" pos="5417">
          <p15:clr>
            <a:srgbClr val="F26B43"/>
          </p15:clr>
        </p15:guide>
        <p15:guide id="5" orient="horz" pos="30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417874"/>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75"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B61A14E-2E52-384E-B088-7C293856A7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79507" y="3936452"/>
            <a:ext cx="1411200" cy="302400"/>
          </a:xfrm>
          <a:prstGeom prst="rect">
            <a:avLst/>
          </a:prstGeom>
        </p:spPr>
      </p:pic>
      <p:sp>
        <p:nvSpPr>
          <p:cNvPr id="5" name="Subtitle 6">
            <a:extLst>
              <a:ext uri="{FF2B5EF4-FFF2-40B4-BE49-F238E27FC236}">
                <a16:creationId xmlns="" xmlns:a16="http://schemas.microsoft.com/office/drawing/2014/main" id="{A240AB14-6A66-614A-9419-A18188557428}"/>
              </a:ext>
            </a:extLst>
          </p:cNvPr>
          <p:cNvSpPr txBox="1">
            <a:spLocks/>
          </p:cNvSpPr>
          <p:nvPr userDrawn="1"/>
        </p:nvSpPr>
        <p:spPr>
          <a:xfrm>
            <a:off x="5988116" y="1223885"/>
            <a:ext cx="2607257" cy="310717"/>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140"/>
              </a:lnSpc>
              <a:spcBef>
                <a:spcPts val="0"/>
              </a:spcBef>
            </a:pPr>
            <a:r>
              <a:rPr kumimoji="1" lang="zh-CN" altLang="en-US" sz="950" smtClean="0">
                <a:solidFill>
                  <a:srgbClr val="1D1D1B"/>
                </a:solidFill>
                <a:latin typeface="Microsoft YaHei" charset="-122"/>
                <a:ea typeface="Microsoft YaHei" charset="-122"/>
                <a:cs typeface="Microsoft YaHei" charset="-122"/>
              </a:rPr>
              <a:t>把数字世界带入每个人、每个家庭、</a:t>
            </a:r>
            <a:r>
              <a:rPr kumimoji="1" lang="en-US" altLang="zh-CN" sz="950" smtClean="0">
                <a:solidFill>
                  <a:srgbClr val="1D1D1B"/>
                </a:solidFill>
                <a:latin typeface="Microsoft YaHei" charset="-122"/>
                <a:ea typeface="Microsoft YaHei" charset="-122"/>
                <a:cs typeface="Microsoft YaHei" charset="-122"/>
              </a:rPr>
              <a:t/>
            </a:r>
            <a:br>
              <a:rPr kumimoji="1" lang="en-US" altLang="zh-CN" sz="950" smtClean="0">
                <a:solidFill>
                  <a:srgbClr val="1D1D1B"/>
                </a:solidFill>
                <a:latin typeface="Microsoft YaHei" charset="-122"/>
                <a:ea typeface="Microsoft YaHei" charset="-122"/>
                <a:cs typeface="Microsoft YaHei" charset="-122"/>
              </a:rPr>
            </a:br>
            <a:r>
              <a:rPr kumimoji="1" lang="zh-CN" altLang="en-US" sz="950" smtClean="0">
                <a:solidFill>
                  <a:srgbClr val="1D1D1B"/>
                </a:solidFill>
                <a:latin typeface="Microsoft YaHei" charset="-122"/>
                <a:ea typeface="Microsoft YaHei" charset="-122"/>
                <a:cs typeface="Microsoft YaHei" charset="-122"/>
              </a:rPr>
              <a:t>每个组织，构建万物互联的智能世界。</a:t>
            </a:r>
            <a:endParaRPr kumimoji="1" lang="zh-CN" altLang="en-US" sz="950" dirty="0">
              <a:solidFill>
                <a:srgbClr val="1D1D1B"/>
              </a:solidFill>
              <a:latin typeface="Microsoft YaHei" charset="-122"/>
              <a:ea typeface="Microsoft YaHei" charset="-122"/>
              <a:cs typeface="Microsoft YaHei" charset="-122"/>
            </a:endParaRPr>
          </a:p>
        </p:txBody>
      </p:sp>
      <p:sp>
        <p:nvSpPr>
          <p:cNvPr id="6" name="Title 4">
            <a:extLst>
              <a:ext uri="{FF2B5EF4-FFF2-40B4-BE49-F238E27FC236}">
                <a16:creationId xmlns="" xmlns:a16="http://schemas.microsoft.com/office/drawing/2014/main" id="{65C25D8A-87A0-A246-B34B-A8B927841C8F}"/>
              </a:ext>
            </a:extLst>
          </p:cNvPr>
          <p:cNvSpPr txBox="1">
            <a:spLocks/>
          </p:cNvSpPr>
          <p:nvPr userDrawn="1"/>
        </p:nvSpPr>
        <p:spPr>
          <a:xfrm>
            <a:off x="457022" y="1104878"/>
            <a:ext cx="2928816" cy="1790700"/>
          </a:xfrm>
          <a:prstGeom prst="rect">
            <a:avLst/>
          </a:prstGeom>
        </p:spPr>
        <p:txBody>
          <a:bodyPr>
            <a:normAutofit/>
          </a:bodyPr>
          <a:lstStyle>
            <a:lvl1pPr algn="l" defTabSz="914400" rtl="0" eaLnBrk="1" latinLnBrk="0" hangingPunct="1">
              <a:lnSpc>
                <a:spcPct val="90000"/>
              </a:lnSpc>
              <a:spcBef>
                <a:spcPct val="0"/>
              </a:spcBef>
              <a:buNone/>
              <a:defRPr sz="3800" b="0" kern="120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en-US" altLang="zh-CN" smtClean="0">
                <a:solidFill>
                  <a:srgbClr val="929292"/>
                </a:solidFill>
                <a:latin typeface="Arial" panose="020B0604020202020204" pitchFamily="34" charset="0"/>
              </a:rPr>
              <a:t>Thank you.</a:t>
            </a:r>
            <a:endParaRPr lang="en-US" dirty="0">
              <a:solidFill>
                <a:srgbClr val="929292"/>
              </a:solidFill>
              <a:latin typeface="Arial" panose="020B0604020202020204" pitchFamily="34" charset="0"/>
            </a:endParaRPr>
          </a:p>
        </p:txBody>
      </p:sp>
      <p:sp>
        <p:nvSpPr>
          <p:cNvPr id="7" name="Text Placeholder 1">
            <a:extLst>
              <a:ext uri="{FF2B5EF4-FFF2-40B4-BE49-F238E27FC236}">
                <a16:creationId xmlns="" xmlns:a16="http://schemas.microsoft.com/office/drawing/2014/main" id="{4A7C7821-D87F-714F-802E-8487A2819343}"/>
              </a:ext>
            </a:extLst>
          </p:cNvPr>
          <p:cNvSpPr txBox="1">
            <a:spLocks/>
          </p:cNvSpPr>
          <p:nvPr userDrawn="1"/>
        </p:nvSpPr>
        <p:spPr>
          <a:xfrm>
            <a:off x="5982179" y="2096218"/>
            <a:ext cx="2417931" cy="1522471"/>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820"/>
              </a:lnSpc>
            </a:pPr>
            <a:r>
              <a:rPr kumimoji="1" lang="en-US" altLang="zh-CN" sz="600" b="1" smtClean="0">
                <a:solidFill>
                  <a:srgbClr val="1D1D1B"/>
                </a:solidFill>
                <a:latin typeface="+mj-lt"/>
              </a:rPr>
              <a:t>Copyright©2018 Huawei Technologies Co., Ltd.</a:t>
            </a:r>
            <a:br>
              <a:rPr kumimoji="1" lang="en-US" altLang="zh-CN" sz="600" b="1" smtClean="0">
                <a:solidFill>
                  <a:srgbClr val="1D1D1B"/>
                </a:solidFill>
                <a:latin typeface="+mj-lt"/>
              </a:rPr>
            </a:br>
            <a:r>
              <a:rPr kumimoji="1" lang="en-US" altLang="zh-CN" sz="600" b="1" smtClean="0">
                <a:solidFill>
                  <a:srgbClr val="1D1D1B"/>
                </a:solidFill>
                <a:latin typeface="+mj-lt"/>
              </a:rPr>
              <a:t>All Rights Reserved.</a:t>
            </a:r>
            <a:r>
              <a:rPr kumimoji="1" lang="en-US" altLang="zh-CN" sz="600" smtClean="0">
                <a:solidFill>
                  <a:srgbClr val="1D1D1B"/>
                </a:solidFill>
              </a:rPr>
              <a:t/>
            </a:r>
            <a:br>
              <a:rPr kumimoji="1" lang="en-US" altLang="zh-CN" sz="600" smtClean="0">
                <a:solidFill>
                  <a:srgbClr val="1D1D1B"/>
                </a:solidFill>
              </a:rPr>
            </a:br>
            <a:r>
              <a:rPr kumimoji="1" lang="en-US" altLang="zh-CN" sz="600" smtClean="0">
                <a:solidFill>
                  <a:srgbClr val="1D1D1B"/>
                </a:solidFill>
                <a:latin typeface="+mj-lt"/>
              </a:rPr>
              <a:t/>
            </a:r>
            <a:br>
              <a:rPr kumimoji="1" lang="en-US" altLang="zh-CN" sz="600" smtClean="0">
                <a:solidFill>
                  <a:srgbClr val="1D1D1B"/>
                </a:solidFill>
                <a:latin typeface="+mj-lt"/>
              </a:rPr>
            </a:br>
            <a:r>
              <a:rPr kumimoji="1" lang="en-US" altLang="zh-CN" sz="600" smtClean="0">
                <a:solidFill>
                  <a:srgbClr val="1D1D1B"/>
                </a:solidFill>
              </a:rPr>
              <a:t>The information in this document may contain predictive </a:t>
            </a:r>
            <a:br>
              <a:rPr kumimoji="1" lang="en-US" altLang="zh-CN" sz="600" smtClean="0">
                <a:solidFill>
                  <a:srgbClr val="1D1D1B"/>
                </a:solidFill>
              </a:rPr>
            </a:br>
            <a:r>
              <a:rPr kumimoji="1" lang="en-US" altLang="zh-CN" sz="600" smtClean="0">
                <a:solidFill>
                  <a:srgbClr val="1D1D1B"/>
                </a:solidFill>
              </a:rPr>
              <a:t>statements including, without limitation, statements regarding </a:t>
            </a:r>
            <a:br>
              <a:rPr kumimoji="1" lang="en-US" altLang="zh-CN" sz="600" smtClean="0">
                <a:solidFill>
                  <a:srgbClr val="1D1D1B"/>
                </a:solidFill>
              </a:rPr>
            </a:br>
            <a:r>
              <a:rPr kumimoji="1" lang="en-US" altLang="zh-CN" sz="600" smtClean="0">
                <a:solidFill>
                  <a:srgbClr val="1D1D1B"/>
                </a:solidFill>
              </a:rPr>
              <a:t>the future financial and operating results, future product </a:t>
            </a:r>
            <a:br>
              <a:rPr kumimoji="1" lang="en-US" altLang="zh-CN" sz="600" smtClean="0">
                <a:solidFill>
                  <a:srgbClr val="1D1D1B"/>
                </a:solidFill>
              </a:rPr>
            </a:br>
            <a:r>
              <a:rPr kumimoji="1" lang="en-US" altLang="zh-CN" sz="600" smtClean="0">
                <a:solidFill>
                  <a:srgbClr val="1D1D1B"/>
                </a:solidFill>
              </a:rPr>
              <a:t>portfolio, new technology, etc. There are a number of factors that </a:t>
            </a:r>
            <a:br>
              <a:rPr kumimoji="1" lang="en-US" altLang="zh-CN" sz="600" smtClean="0">
                <a:solidFill>
                  <a:srgbClr val="1D1D1B"/>
                </a:solidFill>
              </a:rPr>
            </a:br>
            <a:r>
              <a:rPr kumimoji="1" lang="en-US" altLang="zh-CN" sz="600" smtClean="0">
                <a:solidFill>
                  <a:srgbClr val="1D1D1B"/>
                </a:solidFill>
              </a:rPr>
              <a:t>could cause actual results and developments to differ materially </a:t>
            </a:r>
            <a:br>
              <a:rPr kumimoji="1" lang="en-US" altLang="zh-CN" sz="600" smtClean="0">
                <a:solidFill>
                  <a:srgbClr val="1D1D1B"/>
                </a:solidFill>
              </a:rPr>
            </a:br>
            <a:r>
              <a:rPr kumimoji="1" lang="en-US" altLang="zh-CN" sz="600" smtClean="0">
                <a:solidFill>
                  <a:srgbClr val="1D1D1B"/>
                </a:solidFill>
              </a:rPr>
              <a:t>from those expressed or implied in the predictive statements. </a:t>
            </a:r>
            <a:br>
              <a:rPr kumimoji="1" lang="en-US" altLang="zh-CN" sz="600" smtClean="0">
                <a:solidFill>
                  <a:srgbClr val="1D1D1B"/>
                </a:solidFill>
              </a:rPr>
            </a:br>
            <a:r>
              <a:rPr kumimoji="1" lang="en-US" altLang="zh-CN" sz="600" smtClean="0">
                <a:solidFill>
                  <a:srgbClr val="1D1D1B"/>
                </a:solidFill>
              </a:rPr>
              <a:t>Therefore, such information is provided for reference purpose </a:t>
            </a:r>
            <a:br>
              <a:rPr kumimoji="1" lang="en-US" altLang="zh-CN" sz="600" smtClean="0">
                <a:solidFill>
                  <a:srgbClr val="1D1D1B"/>
                </a:solidFill>
              </a:rPr>
            </a:br>
            <a:r>
              <a:rPr kumimoji="1" lang="en-US" altLang="zh-CN" sz="600" smtClean="0">
                <a:solidFill>
                  <a:srgbClr val="1D1D1B"/>
                </a:solidFill>
              </a:rPr>
              <a:t>only and constitutes neither an offer nor an acceptance. Huawei </a:t>
            </a:r>
            <a:br>
              <a:rPr kumimoji="1" lang="en-US" altLang="zh-CN" sz="600" smtClean="0">
                <a:solidFill>
                  <a:srgbClr val="1D1D1B"/>
                </a:solidFill>
              </a:rPr>
            </a:br>
            <a:r>
              <a:rPr kumimoji="1" lang="en-US" altLang="zh-CN" sz="600" smtClean="0">
                <a:solidFill>
                  <a:srgbClr val="1D1D1B"/>
                </a:solidFill>
              </a:rPr>
              <a:t>may change the information at any time without notice. </a:t>
            </a:r>
          </a:p>
          <a:p>
            <a:pPr>
              <a:lnSpc>
                <a:spcPts val="820"/>
              </a:lnSpc>
            </a:pPr>
            <a:r>
              <a:rPr kumimoji="1" lang="en-US" altLang="zh-CN" sz="600" smtClean="0">
                <a:solidFill>
                  <a:srgbClr val="1D1D1B"/>
                </a:solidFill>
              </a:rPr>
              <a:t>Huawei Confidential</a:t>
            </a:r>
          </a:p>
          <a:p>
            <a:pPr>
              <a:lnSpc>
                <a:spcPts val="820"/>
              </a:lnSpc>
            </a:pPr>
            <a:endParaRPr kumimoji="1" lang="zh-CN" altLang="en-US" sz="600" dirty="0">
              <a:solidFill>
                <a:srgbClr val="1D1D1B"/>
              </a:solidFill>
            </a:endParaRPr>
          </a:p>
        </p:txBody>
      </p:sp>
      <p:sp>
        <p:nvSpPr>
          <p:cNvPr id="8" name="Subtitle 6">
            <a:extLst>
              <a:ext uri="{FF2B5EF4-FFF2-40B4-BE49-F238E27FC236}">
                <a16:creationId xmlns="" xmlns:a16="http://schemas.microsoft.com/office/drawing/2014/main" id="{407036ED-77EF-614F-90A0-912061623C9C}"/>
              </a:ext>
            </a:extLst>
          </p:cNvPr>
          <p:cNvSpPr txBox="1">
            <a:spLocks/>
          </p:cNvSpPr>
          <p:nvPr userDrawn="1"/>
        </p:nvSpPr>
        <p:spPr>
          <a:xfrm>
            <a:off x="5980917" y="1561499"/>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96"/>
              </a:lnSpc>
            </a:pPr>
            <a:r>
              <a:rPr kumimoji="1" lang="en-US" altLang="zh-CN" sz="850" dirty="0">
                <a:solidFill>
                  <a:srgbClr val="1D1D1B"/>
                </a:solidFill>
                <a:latin typeface="+mn-lt"/>
                <a:cs typeface="Arial" panose="020B0604020202020204" pitchFamily="34" charset="0"/>
              </a:rPr>
              <a:t>Bring digital to every person, home, and </a:t>
            </a:r>
            <a:br>
              <a:rPr kumimoji="1" lang="en-US" altLang="zh-CN" sz="850" dirty="0">
                <a:solidFill>
                  <a:srgbClr val="1D1D1B"/>
                </a:solidFill>
                <a:latin typeface="+mn-lt"/>
                <a:cs typeface="Arial" panose="020B0604020202020204" pitchFamily="34" charset="0"/>
              </a:rPr>
            </a:br>
            <a:r>
              <a:rPr kumimoji="1" lang="en-US" altLang="zh-CN" sz="850" dirty="0">
                <a:solidFill>
                  <a:srgbClr val="1D1D1B"/>
                </a:solidFill>
                <a:latin typeface="+mn-lt"/>
                <a:cs typeface="Arial" panose="020B0604020202020204" pitchFamily="34" charset="0"/>
              </a:rPr>
              <a:t>organization for a fully connected, </a:t>
            </a:r>
            <a:br>
              <a:rPr kumimoji="1" lang="en-US" altLang="zh-CN" sz="850" dirty="0">
                <a:solidFill>
                  <a:srgbClr val="1D1D1B"/>
                </a:solidFill>
                <a:latin typeface="+mn-lt"/>
                <a:cs typeface="Arial" panose="020B0604020202020204" pitchFamily="34" charset="0"/>
              </a:rPr>
            </a:br>
            <a:r>
              <a:rPr kumimoji="1" lang="en-US" altLang="zh-CN" sz="850" dirty="0">
                <a:solidFill>
                  <a:srgbClr val="1D1D1B"/>
                </a:solidFill>
                <a:latin typeface="+mn-lt"/>
                <a:cs typeface="Arial" panose="020B0604020202020204" pitchFamily="34" charset="0"/>
              </a:rPr>
              <a:t>intelligent world.</a:t>
            </a:r>
            <a:endParaRPr kumimoji="1" lang="zh-CN" altLang="en-US" sz="850" dirty="0">
              <a:solidFill>
                <a:srgbClr val="1D1D1B"/>
              </a:solidFill>
              <a:latin typeface="+mn-lt"/>
              <a:ea typeface="Microsoft YaHei" charset="-122"/>
              <a:cs typeface="Microsoft YaHei" charset="-122"/>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3800" b="0" kern="120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343" userDrawn="1">
          <p15:clr>
            <a:srgbClr val="F26B43"/>
          </p15:clr>
        </p15:guide>
        <p15:guide id="4" pos="541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454229"/>
      </p:ext>
    </p:extLst>
  </p:cSld>
  <p:clrMap bg1="lt1" tx1="dk1" bg2="lt2" tx2="dk2" accent1="accent1" accent2="accent2" accent3="accent3" accent4="accent4" accent5="accent5" accent6="accent6" hlink="hlink" folHlink="folHlink"/>
  <p:sldLayoutIdLst>
    <p:sldLayoutId id="214748371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343">
          <p15:clr>
            <a:srgbClr val="F26B43"/>
          </p15:clr>
        </p15:guide>
        <p15:guide id="4" pos="5417">
          <p15:clr>
            <a:srgbClr val="F26B43"/>
          </p15:clr>
        </p15:guide>
        <p15:guide id="5" orient="horz" pos="30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 xmlns:a16="http://schemas.microsoft.com/office/drawing/2014/main" id="{7D82C0F9-EB17-2C49-AE41-F48E96AC61C4}"/>
              </a:ext>
            </a:extLst>
          </p:cNvPr>
          <p:cNvSpPr>
            <a:spLocks noGrp="1"/>
          </p:cNvSpPr>
          <p:nvPr>
            <p:ph sz="half" idx="13"/>
          </p:nvPr>
        </p:nvSpPr>
        <p:spPr>
          <a:xfrm>
            <a:off x="1493727" y="4645904"/>
            <a:ext cx="1361767" cy="181849"/>
          </a:xfrm>
        </p:spPr>
        <p:txBody>
          <a:bodyPr/>
          <a:lstStyle/>
          <a:p>
            <a:r>
              <a:rPr kumimoji="1" lang="en-US" altLang="zh-CN" dirty="0"/>
              <a:t>Security Level:</a:t>
            </a:r>
            <a:endParaRPr lang="en-US" dirty="0"/>
          </a:p>
          <a:p>
            <a:endParaRPr lang="en-US" dirty="0"/>
          </a:p>
        </p:txBody>
      </p:sp>
      <p:sp>
        <p:nvSpPr>
          <p:cNvPr id="8" name="文本框 7"/>
          <p:cNvSpPr txBox="1"/>
          <p:nvPr/>
        </p:nvSpPr>
        <p:spPr>
          <a:xfrm>
            <a:off x="705612" y="908017"/>
            <a:ext cx="5120312" cy="653705"/>
          </a:xfrm>
          <a:prstGeom prst="rect">
            <a:avLst/>
          </a:prstGeom>
          <a:noFill/>
        </p:spPr>
        <p:txBody>
          <a:bodyPr wrap="none" rtlCol="0">
            <a:spAutoFit/>
          </a:bodyPr>
          <a:lstStyle/>
          <a:p>
            <a:pPr eaLnBrk="0" hangingPunct="0">
              <a:lnSpc>
                <a:spcPct val="114000"/>
              </a:lnSpc>
              <a:defRPr/>
            </a:pPr>
            <a:r>
              <a:rPr lang="en-US" altLang="zh-CN" sz="3200" kern="0" dirty="0" smtClean="0">
                <a:solidFill>
                  <a:schemeClr val="accent2"/>
                </a:solidFill>
                <a:latin typeface="微软雅黑" panose="020B0503020204020204" pitchFamily="34" charset="-122"/>
                <a:ea typeface="微软雅黑" panose="020B0503020204020204" pitchFamily="34" charset="-122"/>
              </a:rPr>
              <a:t>Day 1 </a:t>
            </a:r>
            <a:r>
              <a:rPr lang="zh-CN" altLang="en-US" sz="3200" kern="0" dirty="0">
                <a:solidFill>
                  <a:schemeClr val="accent2"/>
                </a:solidFill>
                <a:latin typeface="微软雅黑" panose="020B0503020204020204" pitchFamily="34" charset="-122"/>
                <a:ea typeface="微软雅黑" panose="020B0503020204020204" pitchFamily="34" charset="-122"/>
              </a:rPr>
              <a:t>了解容器的基础知识</a:t>
            </a:r>
            <a:endParaRPr lang="en-US" altLang="zh-CN" sz="3200" kern="0" dirty="0" smtClean="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50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sz="2800" b="1" dirty="0" smtClean="0">
                <a:solidFill>
                  <a:schemeClr val="tx1">
                    <a:lumMod val="75000"/>
                    <a:lumOff val="25000"/>
                  </a:schemeClr>
                </a:solidFill>
                <a:latin typeface="微软雅黑" panose="020B0503020204020204" pitchFamily="34" charset="-122"/>
                <a:ea typeface="微软雅黑" panose="020B0503020204020204" pitchFamily="34" charset="-122"/>
              </a:rPr>
              <a:t>容器基础知识介绍</a:t>
            </a:r>
            <a:endParaRPr lang="de-DE" altLang="zh-CN" sz="2800" b="1" dirty="0" err="1">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12759" y="1844843"/>
            <a:ext cx="4043992" cy="1477328"/>
          </a:xfrm>
          <a:prstGeom prst="rect">
            <a:avLst/>
          </a:prstGeom>
          <a:noFill/>
        </p:spPr>
        <p:txBody>
          <a:bodyPr wrap="none" rtlCol="0">
            <a:spAutoFit/>
          </a:bodyPr>
          <a:lstStyle/>
          <a:p>
            <a:pPr marL="171450" indent="-171450" algn="l">
              <a:lnSpc>
                <a:spcPct val="150000"/>
              </a:lnSpc>
              <a:buFont typeface="Arial" panose="020B0604020202020204" pitchFamily="34" charset="0"/>
              <a:buChar char="•"/>
            </a:pPr>
            <a:r>
              <a:rPr lang="en-US" altLang="zh-CN" sz="2000" dirty="0" err="1" smtClean="0">
                <a:latin typeface="Microsoft YaHei" panose="020B0503020204020204" pitchFamily="34" charset="-122"/>
                <a:ea typeface="Microsoft YaHei" panose="020B0503020204020204" pitchFamily="34" charset="-122"/>
              </a:rPr>
              <a:t>Docker</a:t>
            </a:r>
            <a:r>
              <a:rPr lang="zh-CN" altLang="en-US" sz="2000" dirty="0" smtClean="0">
                <a:latin typeface="Microsoft YaHei" panose="020B0503020204020204" pitchFamily="34" charset="-122"/>
                <a:ea typeface="Microsoft YaHei" panose="020B0503020204020204" pitchFamily="34" charset="-122"/>
              </a:rPr>
              <a:t>基本概念和简单原理介绍</a:t>
            </a:r>
            <a:endParaRPr lang="en-US" altLang="zh-CN" sz="2000" dirty="0" smtClean="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en-US" sz="2000" dirty="0" err="1" smtClean="0">
                <a:latin typeface="Microsoft YaHei" panose="020B0503020204020204" pitchFamily="34" charset="-122"/>
                <a:ea typeface="Microsoft YaHei" panose="020B0503020204020204" pitchFamily="34" charset="-122"/>
              </a:rPr>
              <a:t>Docker</a:t>
            </a:r>
            <a:r>
              <a:rPr lang="zh-CN" altLang="en-US" sz="2000" dirty="0" smtClean="0">
                <a:latin typeface="Microsoft YaHei" panose="020B0503020204020204" pitchFamily="34" charset="-122"/>
                <a:ea typeface="Microsoft YaHei" panose="020B0503020204020204" pitchFamily="34" charset="-122"/>
              </a:rPr>
              <a:t>的安装</a:t>
            </a:r>
            <a:endParaRPr lang="en-US" altLang="zh-CN" sz="2000" dirty="0" smtClean="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zh-CN" altLang="en-US" sz="2000" dirty="0" smtClean="0">
                <a:latin typeface="Microsoft YaHei" panose="020B0503020204020204" pitchFamily="34" charset="-122"/>
                <a:ea typeface="Microsoft YaHei" panose="020B0503020204020204" pitchFamily="34" charset="-122"/>
              </a:rPr>
              <a:t>镜像的上传下载</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87534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latin typeface="微软雅黑" panose="020B0503020204020204" pitchFamily="34" charset="-122"/>
                <a:ea typeface="微软雅黑" panose="020B0503020204020204" pitchFamily="34" charset="-122"/>
              </a:rPr>
              <a:t>什么是容器？</a:t>
            </a:r>
            <a:endParaRPr lang="de-DE" altLang="zh-CN" b="1" dirty="0" err="1">
              <a:latin typeface="微软雅黑" panose="020B0503020204020204" pitchFamily="34" charset="-122"/>
              <a:ea typeface="微软雅黑" panose="020B0503020204020204" pitchFamily="34" charset="-122"/>
            </a:endParaRPr>
          </a:p>
        </p:txBody>
      </p:sp>
      <p:sp>
        <p:nvSpPr>
          <p:cNvPr id="2" name="文本框 1"/>
          <p:cNvSpPr txBox="1"/>
          <p:nvPr/>
        </p:nvSpPr>
        <p:spPr>
          <a:xfrm>
            <a:off x="1066801" y="1251285"/>
            <a:ext cx="6922167" cy="224676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轻量级的操作系统虚拟化解决方案，</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 </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能够在</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Linux</a:t>
            </a:r>
            <a:r>
              <a:rPr lang="en-US" altLang="en-US" sz="1400" dirty="0" err="1">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系统上迅速创建一个容器</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类似</a:t>
            </a:r>
            <a:r>
              <a:rPr lang="zh-CN"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于</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虚拟机</a:t>
            </a:r>
            <a:r>
              <a:rPr lang="en-US" altLang="en-US" sz="1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并在容器上部署和运行应用程序</a:t>
            </a:r>
            <a:r>
              <a:rPr lang="en-US"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同时还可以</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通过配置文件轻松</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将</a:t>
            </a:r>
            <a:r>
              <a:rPr lang="en-US" altLang="en-US" sz="1400" dirty="0" err="1"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应用程序的自动化安装</a:t>
            </a:r>
            <a:r>
              <a:rPr lang="zh-CN" altLang="en-US" sz="1400" dirty="0" smtClean="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、部署和升级。</a:t>
            </a:r>
            <a:endParaRPr lang="en-US" altLang="zh-CN" sz="1400" dirty="0" smtClean="0">
              <a:latin typeface="微软雅黑" panose="020B0503020204020204" pitchFamily="34" charset="-122"/>
              <a:ea typeface="微软雅黑" panose="020B0503020204020204" pitchFamily="34" charset="-122"/>
            </a:endParaRPr>
          </a:p>
          <a:p>
            <a:pPr marL="171450" indent="-171450" algn="l">
              <a:lnSpc>
                <a:spcPct val="200000"/>
              </a:lnSpc>
              <a:buFont typeface="Arial" panose="020B0604020202020204" pitchFamily="34" charset="0"/>
              <a:buChar char="•"/>
            </a:pPr>
            <a:r>
              <a:rPr lang="zh-CN" altLang="en-US" sz="1400" dirty="0" smtClean="0">
                <a:latin typeface="Microsoft YaHei" panose="020B0503020204020204" pitchFamily="34" charset="-122"/>
                <a:ea typeface="Microsoft YaHei" panose="020B0503020204020204" pitchFamily="34" charset="-122"/>
              </a:rPr>
              <a:t>基于</a:t>
            </a:r>
            <a:r>
              <a:rPr lang="en-US" altLang="zh-CN" sz="1400" dirty="0" smtClean="0">
                <a:latin typeface="Microsoft YaHei" panose="020B0503020204020204" pitchFamily="34" charset="-122"/>
                <a:ea typeface="Microsoft YaHei" panose="020B0503020204020204" pitchFamily="34" charset="-122"/>
              </a:rPr>
              <a:t>Linux</a:t>
            </a:r>
            <a:r>
              <a:rPr lang="zh-CN" altLang="en-US" sz="1400" dirty="0" smtClean="0">
                <a:latin typeface="Microsoft YaHei" panose="020B0503020204020204" pitchFamily="34" charset="-122"/>
                <a:ea typeface="Microsoft YaHei" panose="020B0503020204020204" pitchFamily="34" charset="-122"/>
              </a:rPr>
              <a:t>容器（</a:t>
            </a:r>
            <a:r>
              <a:rPr lang="en-US" altLang="zh-CN" sz="1400" dirty="0" smtClean="0">
                <a:latin typeface="Microsoft YaHei" panose="020B0503020204020204" pitchFamily="34" charset="-122"/>
                <a:ea typeface="Microsoft YaHei" panose="020B0503020204020204" pitchFamily="34" charset="-122"/>
              </a:rPr>
              <a:t>LXC</a:t>
            </a:r>
            <a:r>
              <a:rPr lang="zh-CN" altLang="en-US" sz="1400" dirty="0" smtClean="0">
                <a:latin typeface="Microsoft YaHei" panose="020B0503020204020204" pitchFamily="34" charset="-122"/>
                <a:ea typeface="Microsoft YaHei" panose="020B0503020204020204" pitchFamily="34" charset="-122"/>
              </a:rPr>
              <a:t>）技术，利用</a:t>
            </a:r>
            <a:r>
              <a:rPr lang="en-US" altLang="zh-CN" sz="1400" dirty="0" smtClean="0">
                <a:latin typeface="Microsoft YaHei" panose="020B0503020204020204" pitchFamily="34" charset="-122"/>
                <a:ea typeface="Microsoft YaHei" panose="020B0503020204020204" pitchFamily="34" charset="-122"/>
              </a:rPr>
              <a:t>namespace</a:t>
            </a:r>
            <a:r>
              <a:rPr lang="zh-CN" altLang="en-US" sz="1400" dirty="0" smtClean="0">
                <a:latin typeface="Microsoft YaHei" panose="020B0503020204020204" pitchFamily="34" charset="-122"/>
                <a:ea typeface="Microsoft YaHei" panose="020B0503020204020204" pitchFamily="34" charset="-122"/>
              </a:rPr>
              <a:t>的隔离机制隔离资源和</a:t>
            </a:r>
            <a:r>
              <a:rPr lang="en-US" altLang="zh-CN" sz="1400" dirty="0" err="1" smtClean="0">
                <a:latin typeface="Microsoft YaHei" panose="020B0503020204020204" pitchFamily="34" charset="-122"/>
                <a:ea typeface="Microsoft YaHei" panose="020B0503020204020204" pitchFamily="34" charset="-122"/>
              </a:rPr>
              <a:t>cgoup</a:t>
            </a:r>
            <a:r>
              <a:rPr lang="zh-CN" altLang="en-US" sz="1400" dirty="0" smtClean="0">
                <a:latin typeface="Microsoft YaHei" panose="020B0503020204020204" pitchFamily="34" charset="-122"/>
                <a:ea typeface="Microsoft YaHei" panose="020B0503020204020204" pitchFamily="34" charset="-122"/>
              </a:rPr>
              <a:t>的限额功能进行资源管理</a:t>
            </a:r>
            <a:endParaRPr 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3527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容器</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VS</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虚拟机</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671887" y="1371600"/>
            <a:ext cx="2190750" cy="2400300"/>
          </a:xfrm>
          <a:prstGeom prst="rect">
            <a:avLst/>
          </a:prstGeom>
        </p:spPr>
      </p:pic>
      <p:pic>
        <p:nvPicPr>
          <p:cNvPr id="3" name="图片 2"/>
          <p:cNvPicPr>
            <a:picLocks noChangeAspect="1"/>
          </p:cNvPicPr>
          <p:nvPr/>
        </p:nvPicPr>
        <p:blipFill>
          <a:blip r:embed="rId3"/>
          <a:stretch>
            <a:fillRect/>
          </a:stretch>
        </p:blipFill>
        <p:spPr>
          <a:xfrm>
            <a:off x="5491413" y="1928060"/>
            <a:ext cx="2171700" cy="1752600"/>
          </a:xfrm>
          <a:prstGeom prst="rect">
            <a:avLst/>
          </a:prstGeom>
        </p:spPr>
      </p:pic>
    </p:spTree>
    <p:extLst>
      <p:ext uri="{BB962C8B-B14F-4D97-AF65-F5344CB8AC3E}">
        <p14:creationId xmlns:p14="http://schemas.microsoft.com/office/powerpoint/2010/main" val="636662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与虚机相比容器的优点</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989220" y="1427746"/>
            <a:ext cx="3127779" cy="2308324"/>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CN" altLang="en-US" sz="2400" dirty="0"/>
              <a:t>更快速的交付和部署</a:t>
            </a:r>
          </a:p>
          <a:p>
            <a:pPr marL="171450" indent="-171450">
              <a:lnSpc>
                <a:spcPct val="150000"/>
              </a:lnSpc>
              <a:buFont typeface="Arial" panose="020B0604020202020204" pitchFamily="34" charset="0"/>
              <a:buChar char="•"/>
            </a:pPr>
            <a:r>
              <a:rPr lang="zh-CN" altLang="en-US" sz="2400" dirty="0"/>
              <a:t>高效的部署和扩容</a:t>
            </a:r>
          </a:p>
          <a:p>
            <a:pPr marL="171450" indent="-171450">
              <a:lnSpc>
                <a:spcPct val="150000"/>
              </a:lnSpc>
              <a:buFont typeface="Arial" panose="020B0604020202020204" pitchFamily="34" charset="0"/>
              <a:buChar char="•"/>
            </a:pPr>
            <a:r>
              <a:rPr lang="zh-CN" altLang="en-US" sz="2400" dirty="0"/>
              <a:t>更高的资源利用率</a:t>
            </a:r>
          </a:p>
          <a:p>
            <a:pPr marL="171450" indent="-171450">
              <a:lnSpc>
                <a:spcPct val="150000"/>
              </a:lnSpc>
              <a:buFont typeface="Arial" panose="020B0604020202020204" pitchFamily="34" charset="0"/>
              <a:buChar char="•"/>
            </a:pPr>
            <a:r>
              <a:rPr lang="zh-CN" altLang="en-US" sz="2400" dirty="0"/>
              <a:t>更简单的</a:t>
            </a:r>
            <a:r>
              <a:rPr lang="zh-CN" altLang="en-US" sz="2400" dirty="0" smtClean="0"/>
              <a:t>管理</a:t>
            </a:r>
            <a:endParaRPr lang="zh-CN" altLang="en-US" sz="2400" dirty="0"/>
          </a:p>
        </p:txBody>
      </p:sp>
    </p:spTree>
    <p:extLst>
      <p:ext uri="{BB962C8B-B14F-4D97-AF65-F5344CB8AC3E}">
        <p14:creationId xmlns:p14="http://schemas.microsoft.com/office/powerpoint/2010/main" val="731127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Docker</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的组件</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descr="docker engine components flow"/>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4397" y="966432"/>
            <a:ext cx="4187132" cy="327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524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240027" y="269451"/>
            <a:ext cx="7934155" cy="624168"/>
          </a:xfrm>
          <a:prstGeom prst="rect">
            <a:avLst/>
          </a:prstGeom>
        </p:spPr>
        <p:txBody>
          <a:bodyPr vert="horz" lIns="91440" tIns="45720" rIns="91440" bIns="45720" rtlCol="0" anchor="ctr" anchorCtr="0">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l"/>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Docker</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常见架构</a:t>
            </a:r>
            <a:endParaRPr lang="de-DE" altLang="zh-CN" b="1" dirty="0" err="1">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4" name="Picture 2" descr="dock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249" y="1034716"/>
            <a:ext cx="6352378" cy="33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92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2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 2">
      <a:dk1>
        <a:srgbClr val="AE0D35"/>
      </a:dk1>
      <a:lt1>
        <a:srgbClr val="EA0028"/>
      </a:lt1>
      <a:dk2>
        <a:srgbClr val="E5005E"/>
      </a:dk2>
      <a:lt2>
        <a:srgbClr val="F4A000"/>
      </a:lt2>
      <a:accent1>
        <a:srgbClr val="FBE500"/>
      </a:accent1>
      <a:accent2>
        <a:srgbClr val="232323"/>
      </a:accent2>
      <a:accent3>
        <a:srgbClr val="666666"/>
      </a:accent3>
      <a:accent4>
        <a:srgbClr val="919191"/>
      </a:accent4>
      <a:accent5>
        <a:srgbClr val="C4C4C4"/>
      </a:accent5>
      <a:accent6>
        <a:srgbClr val="C4C4C4"/>
      </a:accent6>
      <a:hlink>
        <a:srgbClr val="EBE2DA"/>
      </a:hlink>
      <a:folHlink>
        <a:srgbClr val="F0F8F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rgbClr val="1D1D1B"/>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HW">
      <a:dk1>
        <a:srgbClr val="CF202F"/>
      </a:dk1>
      <a:lt1>
        <a:srgbClr val="F7991C"/>
      </a:lt1>
      <a:dk2>
        <a:srgbClr val="EC1567"/>
      </a:dk2>
      <a:lt2>
        <a:srgbClr val="AB1C3E"/>
      </a:lt2>
      <a:accent1>
        <a:srgbClr val="63322F"/>
      </a:accent1>
      <a:accent2>
        <a:srgbClr val="FBE109"/>
      </a:accent2>
      <a:accent3>
        <a:srgbClr val="F47F74"/>
      </a:accent3>
      <a:accent4>
        <a:srgbClr val="7BCCBE"/>
      </a:accent4>
      <a:accent5>
        <a:srgbClr val="83C886"/>
      </a:accent5>
      <a:accent6>
        <a:srgbClr val="FFF7DA"/>
      </a:accent6>
      <a:hlink>
        <a:srgbClr val="EBE2DA"/>
      </a:hlink>
      <a:folHlink>
        <a:srgbClr val="F0F8F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16382</TotalTime>
  <Words>535</Words>
  <Application>Microsoft Office PowerPoint</Application>
  <PresentationFormat>全屏显示(16:9)</PresentationFormat>
  <Paragraphs>34</Paragraphs>
  <Slides>8</Slides>
  <Notes>5</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8</vt:i4>
      </vt:variant>
    </vt:vector>
  </HeadingPairs>
  <TitlesOfParts>
    <vt:vector size="20" baseType="lpstr">
      <vt:lpstr>等线</vt:lpstr>
      <vt:lpstr>黑体</vt:lpstr>
      <vt:lpstr>Microsoft YaHei</vt:lpstr>
      <vt:lpstr>Microsoft YaHei</vt:lpstr>
      <vt:lpstr>Arial</vt:lpstr>
      <vt:lpstr>Calibri</vt:lpstr>
      <vt:lpstr>Courier New</vt:lpstr>
      <vt:lpstr>Office Theme</vt:lpstr>
      <vt:lpstr>5_Custom Design</vt:lpstr>
      <vt:lpstr>4_Custom Design</vt:lpstr>
      <vt:lpstr>2_Custom Design</vt:lpstr>
      <vt:lpstr>6_Custom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Maojie (Jie, PaaS)</cp:lastModifiedBy>
  <cp:revision>648</cp:revision>
  <dcterms:created xsi:type="dcterms:W3CDTF">2018-06-21T13:34:14Z</dcterms:created>
  <dcterms:modified xsi:type="dcterms:W3CDTF">2018-11-06T12:21:18Z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(3)O2BpR7+K1vNN/OvYSYtkt87MuEzIthx4l6CHMYX1t8u4vsZGDYbORAkyKFz+I4eYKaZ9nzYw
KdUDwlLtPWW4dtyjP0ULUXVt50brJxzxQ5VdYpFaIBLOLZAw8FyUFV1OJNBnappXhucWvfd8
q1hLiosRA2ztvalsXg6hb/53PBxXnlGKQebUr+1vbJK3XmfNij/FePUqo+gnYVvIizouW8cz
0UB4VCI80WtFfIVDva</vt:lpwstr>
  </property>
  <property fmtid="{D5CDD505-2E9C-101B-9397-08002B2CF9AE}" pid="3" name="_2015_ms_pID_7253431">
    <vt:lpwstr>nAE5uh2TCz5aDW5DwybMPixgFKBM6DkePrhxoKXVD2noRdSp2FyY5I
fLlyfJvC/lrvLZ/bikmYcelPcgIUNGsrwJQdM9c/lb/SKZtZIA5mh59tMWXCjnwHRU5QrfJ/
FbmgGyjNYP9s6K4iG9OG/7SKmCa2R17nlhPX9g4RFsFhfPDzrwIbPpUltE0JPnn4qqBx8aEZ
V16J+z5H3lijWWdyYqdncZl8sQGDmfhwfMY6</vt:lpwstr>
  </property>
  <property fmtid="{D5CDD505-2E9C-101B-9397-08002B2CF9AE}" pid="4" name="_2015_ms_pID_7253432">
    <vt:lpwstr>qn2rC7UTF0bZn9mGN7Dvdwo=</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1540966159</vt:lpwstr>
  </property>
</Properties>
</file>